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sz="3100" b="1" u="sng" dirty="0" smtClean="0"/>
              <a:t>    </a:t>
            </a:r>
            <a:br>
              <a:rPr lang="el-GR" sz="3100" b="1" u="sng" dirty="0" smtClean="0"/>
            </a:br>
            <a:r>
              <a:rPr lang="el-GR" sz="3100" b="1" u="sng" dirty="0" smtClean="0"/>
              <a:t>9</a:t>
            </a:r>
            <a:r>
              <a:rPr lang="el-GR" sz="3100" b="1" u="sng" baseline="30000" dirty="0" smtClean="0"/>
              <a:t>ο</a:t>
            </a:r>
            <a:r>
              <a:rPr lang="el-GR" sz="3100" b="1" u="sng" dirty="0" smtClean="0"/>
              <a:t>  ΓΕΛ  Ιωαννίνων</a:t>
            </a:r>
            <a:r>
              <a:rPr lang="el-GR" sz="3100" b="1" dirty="0" smtClean="0"/>
              <a:t>                     </a:t>
            </a:r>
            <a:r>
              <a:rPr lang="el-GR" sz="2700" b="1" dirty="0" smtClean="0"/>
              <a:t>Σχολικό έτος : 2015-2016</a:t>
            </a:r>
            <a:br>
              <a:rPr lang="el-GR" sz="2700" b="1" dirty="0" smtClean="0"/>
            </a:br>
            <a:r>
              <a:rPr lang="el-GR" sz="2700" b="1" dirty="0"/>
              <a:t/>
            </a:r>
            <a:br>
              <a:rPr lang="el-GR" sz="2700" b="1" dirty="0"/>
            </a:br>
            <a:r>
              <a:rPr lang="el-GR" sz="3600" b="1" dirty="0" smtClean="0"/>
              <a:t> </a:t>
            </a:r>
            <a:r>
              <a:rPr lang="el-GR" sz="8900" b="1" u="sng" dirty="0" smtClean="0">
                <a:solidFill>
                  <a:srgbClr val="FF0000"/>
                </a:solidFill>
              </a:rPr>
              <a:t>Γ’</a:t>
            </a:r>
            <a:r>
              <a:rPr lang="el-GR" sz="6700" b="1" u="sng" dirty="0" smtClean="0">
                <a:solidFill>
                  <a:srgbClr val="FF0000"/>
                </a:solidFill>
              </a:rPr>
              <a:t>   Λυκείου</a:t>
            </a:r>
            <a:r>
              <a:rPr lang="el-GR" b="1" u="sng" dirty="0" smtClean="0"/>
              <a:t/>
            </a:r>
            <a:br>
              <a:rPr lang="el-GR" b="1" u="sng" dirty="0" smtClean="0"/>
            </a:br>
            <a:r>
              <a:rPr lang="el-GR" b="1" u="sng" dirty="0" smtClean="0"/>
              <a:t/>
            </a:r>
            <a:br>
              <a:rPr lang="el-GR" b="1" u="sng" dirty="0" smtClean="0"/>
            </a:br>
            <a:r>
              <a:rPr lang="el-GR" b="1" dirty="0"/>
              <a:t>Δομή Ωρολογίου Προγράμματος - </a:t>
            </a:r>
            <a:r>
              <a:rPr lang="en-US" b="1" dirty="0"/>
              <a:t>       </a:t>
            </a:r>
            <a:r>
              <a:rPr lang="el-GR" b="1" dirty="0"/>
              <a:t>Ομάδες Προσανατολισμού</a:t>
            </a:r>
            <a:r>
              <a:rPr lang="en-US" b="1" dirty="0"/>
              <a:t> –</a:t>
            </a:r>
            <a:r>
              <a:rPr lang="el-GR" b="1" dirty="0"/>
              <a:t> Επιστημονικά  Πεδία –</a:t>
            </a:r>
            <a:br>
              <a:rPr lang="el-GR" b="1" dirty="0"/>
            </a:br>
            <a:r>
              <a:rPr lang="el-GR" b="1" dirty="0"/>
              <a:t> Μαθήματα  Επιλογής 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u="sng" dirty="0"/>
              <a:t/>
            </a:r>
            <a:br>
              <a:rPr lang="en-US" b="1" u="sng" dirty="0"/>
            </a:b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334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908720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400" b="1" u="sng" dirty="0">
                <a:solidFill>
                  <a:srgbClr val="FF0000"/>
                </a:solidFill>
              </a:rPr>
              <a:t>Πανελλαδικές Εξετάσεις </a:t>
            </a:r>
            <a:r>
              <a:rPr lang="el-GR" sz="4400" b="1" u="sng" dirty="0" smtClean="0">
                <a:solidFill>
                  <a:srgbClr val="FF0000"/>
                </a:solidFill>
              </a:rPr>
              <a:t>2016</a:t>
            </a:r>
          </a:p>
          <a:p>
            <a:pPr algn="ctr"/>
            <a:endParaRPr lang="el-GR" sz="3600" b="1" dirty="0"/>
          </a:p>
          <a:p>
            <a:pPr algn="ctr"/>
            <a:endParaRPr lang="el-GR" sz="3600" b="1" dirty="0" smtClean="0"/>
          </a:p>
          <a:p>
            <a:pPr algn="ctr"/>
            <a:r>
              <a:rPr lang="el-GR" sz="3600" b="1" dirty="0" smtClean="0"/>
              <a:t>  </a:t>
            </a:r>
            <a:r>
              <a:rPr lang="el-GR" sz="4800" b="1" i="1" dirty="0">
                <a:solidFill>
                  <a:schemeClr val="tx2"/>
                </a:solidFill>
              </a:rPr>
              <a:t>Συντελεστές βαρύτητας μαθημάτων ανά Ομάδα Προσανατολισμού</a:t>
            </a:r>
            <a:endParaRPr lang="el-GR" sz="4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1560" y="260648"/>
            <a:ext cx="78488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/>
              <a:t>A. Ομάδα Προσανατολισμού Ανθρωπιστικών Σπουδών</a:t>
            </a:r>
            <a:endParaRPr lang="el-GR" sz="2400" dirty="0"/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b="1" u="sng" dirty="0" smtClean="0"/>
              <a:t>1ο </a:t>
            </a:r>
            <a:r>
              <a:rPr lang="en-US" b="1" u="sng" dirty="0" smtClean="0"/>
              <a:t> </a:t>
            </a:r>
            <a:r>
              <a:rPr lang="el-GR" b="1" u="sng" dirty="0" smtClean="0"/>
              <a:t>Επιστημονικό </a:t>
            </a:r>
            <a:r>
              <a:rPr lang="el-GR" b="1" u="sng" dirty="0"/>
              <a:t>Πεδίο Ανθρωπιστικών, Νομικών και Κοινωνικών Επιστημών</a:t>
            </a:r>
            <a:endParaRPr lang="el-GR" sz="2000" u="sng" dirty="0"/>
          </a:p>
          <a:p>
            <a:r>
              <a:rPr lang="el-GR" sz="2000" b="1" dirty="0"/>
              <a:t>α</a:t>
            </a:r>
            <a:r>
              <a:rPr lang="el-GR" sz="2000" b="1" dirty="0" smtClean="0"/>
              <a:t>)</a:t>
            </a:r>
            <a:r>
              <a:rPr lang="en-US" sz="2000" b="1" dirty="0" smtClean="0"/>
              <a:t> </a:t>
            </a:r>
            <a:r>
              <a:rPr lang="el-GR" sz="2000" dirty="0"/>
              <a:t> </a:t>
            </a:r>
            <a:r>
              <a:rPr lang="el-GR" sz="2000" b="1" dirty="0"/>
              <a:t>Αρχαία Ελληνικά </a:t>
            </a:r>
            <a:r>
              <a:rPr lang="el-GR" sz="2000" b="1" dirty="0" err="1" smtClean="0"/>
              <a:t>Πρ</a:t>
            </a:r>
            <a:r>
              <a:rPr lang="en-US" sz="2000" dirty="0" smtClean="0"/>
              <a:t>. </a:t>
            </a:r>
            <a:r>
              <a:rPr lang="el-GR" sz="2000" dirty="0" smtClean="0"/>
              <a:t> </a:t>
            </a:r>
            <a:r>
              <a:rPr lang="el-GR" sz="2000" dirty="0"/>
              <a:t>με συντελεστή </a:t>
            </a:r>
            <a:r>
              <a:rPr lang="el-GR" sz="2000" dirty="0" smtClean="0"/>
              <a:t> </a:t>
            </a:r>
            <a:r>
              <a:rPr lang="el-GR" sz="2000" b="1" dirty="0"/>
              <a:t>(1,3)</a:t>
            </a:r>
          </a:p>
          <a:p>
            <a:r>
              <a:rPr lang="el-GR" sz="2000" b="1" dirty="0"/>
              <a:t>β</a:t>
            </a:r>
            <a:r>
              <a:rPr lang="el-GR" sz="2000" b="1" dirty="0" smtClean="0"/>
              <a:t>)</a:t>
            </a:r>
            <a:r>
              <a:rPr lang="en-US" sz="2000" b="1" dirty="0" smtClean="0"/>
              <a:t>  </a:t>
            </a:r>
            <a:r>
              <a:rPr lang="el-GR" sz="2000" dirty="0"/>
              <a:t> </a:t>
            </a:r>
            <a:r>
              <a:rPr lang="el-GR" sz="2000" b="1" dirty="0"/>
              <a:t>Ιστορία </a:t>
            </a:r>
            <a:r>
              <a:rPr lang="el-GR" sz="2000" b="1" dirty="0" err="1" smtClean="0"/>
              <a:t>Πρ</a:t>
            </a:r>
            <a:r>
              <a:rPr lang="en-US" sz="2000" dirty="0" smtClean="0"/>
              <a:t>.  </a:t>
            </a:r>
            <a:r>
              <a:rPr lang="el-GR" sz="2000" dirty="0" smtClean="0"/>
              <a:t> </a:t>
            </a:r>
            <a:r>
              <a:rPr lang="el-GR" sz="2000" dirty="0"/>
              <a:t>με </a:t>
            </a:r>
            <a:r>
              <a:rPr lang="el-GR" sz="2000" dirty="0" smtClean="0"/>
              <a:t>συντελεστή</a:t>
            </a:r>
            <a:r>
              <a:rPr lang="en-US" sz="2000" dirty="0" smtClean="0"/>
              <a:t>  </a:t>
            </a:r>
            <a:r>
              <a:rPr lang="el-GR" sz="2000" dirty="0" smtClean="0"/>
              <a:t> </a:t>
            </a:r>
            <a:r>
              <a:rPr lang="el-GR" sz="2000" b="1" dirty="0" smtClean="0"/>
              <a:t>(</a:t>
            </a:r>
            <a:r>
              <a:rPr lang="el-GR" sz="2000" b="1" dirty="0"/>
              <a:t>0,7</a:t>
            </a:r>
            <a:r>
              <a:rPr lang="el-GR" sz="2000" b="1" dirty="0" smtClean="0"/>
              <a:t>)</a:t>
            </a:r>
            <a:r>
              <a:rPr lang="en-US" sz="2000" b="1" dirty="0" smtClean="0"/>
              <a:t>  </a:t>
            </a:r>
            <a:endParaRPr lang="el-GR" sz="2000" b="1" dirty="0"/>
          </a:p>
          <a:p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  <a:p>
            <a:r>
              <a:rPr lang="el-GR" sz="2000" b="1" u="sng" dirty="0"/>
              <a:t>3ο Επιστημονικό Πεδίο Επιστημών Υγείας και Ζωής</a:t>
            </a:r>
            <a:endParaRPr lang="el-GR" sz="2000" u="sng" dirty="0"/>
          </a:p>
          <a:p>
            <a:r>
              <a:rPr lang="el-GR" sz="2000" b="1" dirty="0"/>
              <a:t>α)</a:t>
            </a:r>
            <a:r>
              <a:rPr lang="el-GR" sz="2000" dirty="0"/>
              <a:t> </a:t>
            </a:r>
            <a:r>
              <a:rPr lang="en-US" sz="2000" dirty="0" smtClean="0"/>
              <a:t>  </a:t>
            </a:r>
            <a:r>
              <a:rPr lang="el-GR" sz="2000" b="1" dirty="0" smtClean="0"/>
              <a:t>Βιολογία Γ</a:t>
            </a:r>
            <a:r>
              <a:rPr lang="en-US" sz="2000" b="1" dirty="0" smtClean="0"/>
              <a:t>.</a:t>
            </a:r>
            <a:r>
              <a:rPr lang="el-GR" sz="2000" b="1" dirty="0" smtClean="0"/>
              <a:t>Π.   </a:t>
            </a:r>
            <a:r>
              <a:rPr lang="el-GR" sz="2000" dirty="0"/>
              <a:t>με συντελεστή </a:t>
            </a:r>
            <a:r>
              <a:rPr lang="el-GR" sz="2000" dirty="0" smtClean="0"/>
              <a:t> </a:t>
            </a:r>
            <a:r>
              <a:rPr lang="el-GR" sz="2000" b="1" dirty="0"/>
              <a:t>(0,9)</a:t>
            </a:r>
          </a:p>
          <a:p>
            <a:r>
              <a:rPr lang="el-GR" sz="2000" b="1" dirty="0"/>
              <a:t>β)</a:t>
            </a:r>
            <a:r>
              <a:rPr lang="el-GR" sz="2000" dirty="0"/>
              <a:t> </a:t>
            </a:r>
            <a:r>
              <a:rPr lang="en-US" sz="2000" dirty="0" smtClean="0"/>
              <a:t>  </a:t>
            </a:r>
            <a:r>
              <a:rPr lang="el-GR" sz="2000" b="1" dirty="0" smtClean="0"/>
              <a:t>Νεοελληνική </a:t>
            </a:r>
            <a:r>
              <a:rPr lang="el-GR" sz="2000" b="1" dirty="0"/>
              <a:t>Γλώσσα </a:t>
            </a:r>
            <a:r>
              <a:rPr lang="el-GR" sz="2000" dirty="0"/>
              <a:t>με συντελεστή </a:t>
            </a:r>
            <a:r>
              <a:rPr lang="el-GR" sz="2000" b="1" dirty="0" smtClean="0"/>
              <a:t>( 0,4</a:t>
            </a:r>
            <a:r>
              <a:rPr lang="el-GR" sz="2000" b="1" dirty="0"/>
              <a:t>)</a:t>
            </a:r>
          </a:p>
          <a:p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  <a:p>
            <a:r>
              <a:rPr lang="el-GR" sz="2000" b="1" u="sng" dirty="0"/>
              <a:t>4ο Επιστημονικό Πεδίο Επιστημών της Εκπαίδευσης</a:t>
            </a:r>
            <a:endParaRPr lang="el-GR" sz="2000" u="sng" dirty="0"/>
          </a:p>
          <a:p>
            <a:r>
              <a:rPr lang="el-GR" sz="2000" b="1" dirty="0"/>
              <a:t>α) </a:t>
            </a:r>
            <a:r>
              <a:rPr lang="el-GR" sz="2000" b="1" dirty="0" smtClean="0"/>
              <a:t>  Νεοελληνική </a:t>
            </a:r>
            <a:r>
              <a:rPr lang="el-GR" sz="2000" b="1" dirty="0"/>
              <a:t>Γλώσσα </a:t>
            </a:r>
            <a:r>
              <a:rPr lang="el-GR" sz="2000" dirty="0"/>
              <a:t>με συντελεστή  </a:t>
            </a:r>
            <a:r>
              <a:rPr lang="el-GR" sz="2000" dirty="0" smtClean="0"/>
              <a:t> </a:t>
            </a:r>
            <a:r>
              <a:rPr lang="el-GR" sz="2000" b="1" dirty="0"/>
              <a:t>(1,3)</a:t>
            </a:r>
          </a:p>
          <a:p>
            <a:r>
              <a:rPr lang="el-GR" sz="2000" b="1" dirty="0"/>
              <a:t>β</a:t>
            </a:r>
            <a:r>
              <a:rPr lang="el-GR" sz="2000" b="1" dirty="0" smtClean="0"/>
              <a:t>)  </a:t>
            </a:r>
            <a:r>
              <a:rPr lang="el-GR" sz="2000" b="1" dirty="0"/>
              <a:t> Μαθηματικά </a:t>
            </a:r>
            <a:r>
              <a:rPr lang="el-GR" sz="2000" b="1" dirty="0" smtClean="0"/>
              <a:t>Γ.Π. </a:t>
            </a:r>
            <a:r>
              <a:rPr lang="el-GR" sz="2000" dirty="0"/>
              <a:t>με συντελεστή </a:t>
            </a:r>
            <a:r>
              <a:rPr lang="el-GR" sz="2000" dirty="0" smtClean="0"/>
              <a:t>   </a:t>
            </a:r>
            <a:r>
              <a:rPr lang="el-GR" sz="2000" b="1" dirty="0"/>
              <a:t>(0,7)</a:t>
            </a:r>
          </a:p>
        </p:txBody>
      </p:sp>
    </p:spTree>
    <p:extLst>
      <p:ext uri="{BB962C8B-B14F-4D97-AF65-F5344CB8AC3E}">
        <p14:creationId xmlns:p14="http://schemas.microsoft.com/office/powerpoint/2010/main" val="26376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260648"/>
            <a:ext cx="820891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/>
              <a:t>Β. Ομάδα Προσανατολισμού Θετικών Σπουδών</a:t>
            </a:r>
            <a:endParaRPr lang="el-GR" sz="2400" dirty="0"/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r>
              <a:rPr lang="el-GR" b="1" u="sng" dirty="0"/>
              <a:t>2ο Επιστημονικό Πεδίο Θετικών και Τεχνολογικών Επιστημών</a:t>
            </a:r>
            <a:endParaRPr lang="el-GR" u="sng" dirty="0"/>
          </a:p>
          <a:p>
            <a:r>
              <a:rPr lang="el-GR" b="1" dirty="0"/>
              <a:t>α)</a:t>
            </a:r>
            <a:r>
              <a:rPr lang="el-GR" dirty="0"/>
              <a:t> </a:t>
            </a:r>
            <a:r>
              <a:rPr lang="el-GR" b="1" dirty="0"/>
              <a:t>Μαθηματικά </a:t>
            </a:r>
            <a:r>
              <a:rPr lang="el-GR" b="1" dirty="0" err="1" smtClean="0"/>
              <a:t>Πρ</a:t>
            </a:r>
            <a:r>
              <a:rPr lang="el-GR" b="1" dirty="0" smtClean="0"/>
              <a:t>. </a:t>
            </a:r>
            <a:r>
              <a:rPr lang="el-GR" dirty="0" smtClean="0"/>
              <a:t> </a:t>
            </a:r>
            <a:r>
              <a:rPr lang="el-GR" dirty="0"/>
              <a:t>με συντελεστή </a:t>
            </a:r>
            <a:r>
              <a:rPr lang="el-GR" dirty="0" smtClean="0"/>
              <a:t>  </a:t>
            </a:r>
            <a:r>
              <a:rPr lang="el-GR" b="1" dirty="0"/>
              <a:t>(1,3)</a:t>
            </a:r>
          </a:p>
          <a:p>
            <a:r>
              <a:rPr lang="el-GR" b="1" dirty="0"/>
              <a:t>β) Φυσική </a:t>
            </a:r>
            <a:r>
              <a:rPr lang="el-GR" b="1" dirty="0" err="1" smtClean="0"/>
              <a:t>Πρ</a:t>
            </a:r>
            <a:r>
              <a:rPr lang="el-GR" b="1" dirty="0" smtClean="0"/>
              <a:t>. </a:t>
            </a:r>
            <a:r>
              <a:rPr lang="el-GR" dirty="0" smtClean="0"/>
              <a:t> </a:t>
            </a:r>
            <a:r>
              <a:rPr lang="el-GR" dirty="0"/>
              <a:t>με συντελεστή </a:t>
            </a:r>
            <a:r>
              <a:rPr lang="el-GR" dirty="0" smtClean="0"/>
              <a:t>  </a:t>
            </a:r>
            <a:r>
              <a:rPr lang="el-GR" b="1" dirty="0"/>
              <a:t>(0,7)</a:t>
            </a:r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r>
              <a:rPr lang="el-GR" b="1" u="sng" dirty="0"/>
              <a:t>3ο Επιστημονικό Πεδίο Επιστημών Υγείας και Ζωής</a:t>
            </a:r>
            <a:endParaRPr lang="el-GR" u="sng" dirty="0"/>
          </a:p>
          <a:p>
            <a:r>
              <a:rPr lang="el-GR" b="1" dirty="0"/>
              <a:t>α)</a:t>
            </a:r>
            <a:r>
              <a:rPr lang="el-GR" dirty="0"/>
              <a:t> </a:t>
            </a:r>
            <a:r>
              <a:rPr lang="el-GR" b="1" dirty="0"/>
              <a:t>Βιολογία </a:t>
            </a:r>
            <a:r>
              <a:rPr lang="el-GR" b="1" dirty="0" smtClean="0"/>
              <a:t>Π.  </a:t>
            </a:r>
            <a:r>
              <a:rPr lang="el-GR" dirty="0" smtClean="0"/>
              <a:t>με </a:t>
            </a:r>
            <a:r>
              <a:rPr lang="el-GR" dirty="0"/>
              <a:t>συντελεστή </a:t>
            </a:r>
            <a:r>
              <a:rPr lang="el-GR" dirty="0" smtClean="0"/>
              <a:t>  </a:t>
            </a:r>
            <a:r>
              <a:rPr lang="el-GR" b="1" dirty="0"/>
              <a:t>(1,3)</a:t>
            </a:r>
          </a:p>
          <a:p>
            <a:r>
              <a:rPr lang="el-GR" b="1" dirty="0"/>
              <a:t>β)</a:t>
            </a:r>
            <a:r>
              <a:rPr lang="el-GR" dirty="0"/>
              <a:t> </a:t>
            </a:r>
            <a:r>
              <a:rPr lang="el-GR" b="1" dirty="0"/>
              <a:t>Χημεία </a:t>
            </a:r>
            <a:r>
              <a:rPr lang="el-GR" b="1" dirty="0" err="1" smtClean="0"/>
              <a:t>Πρ</a:t>
            </a:r>
            <a:r>
              <a:rPr lang="el-GR" b="1" dirty="0" smtClean="0"/>
              <a:t>.  </a:t>
            </a:r>
            <a:r>
              <a:rPr lang="el-GR" dirty="0" smtClean="0"/>
              <a:t>με συντελεστή  </a:t>
            </a:r>
            <a:r>
              <a:rPr lang="el-GR" b="1" dirty="0"/>
              <a:t>(0,7)</a:t>
            </a:r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r>
              <a:rPr lang="el-GR" b="1" u="sng" dirty="0"/>
              <a:t>4ο Επιστημονικό Πεδίο Επιστημών της Εκπαίδευσης</a:t>
            </a:r>
            <a:endParaRPr lang="el-GR" u="sng" dirty="0"/>
          </a:p>
          <a:p>
            <a:r>
              <a:rPr lang="el-GR" dirty="0"/>
              <a:t>α) </a:t>
            </a:r>
            <a:r>
              <a:rPr lang="el-GR" b="1" dirty="0"/>
              <a:t>Νεοελληνική Γλώσσα </a:t>
            </a:r>
            <a:r>
              <a:rPr lang="el-GR" dirty="0"/>
              <a:t>με συντελεστή </a:t>
            </a:r>
            <a:r>
              <a:rPr lang="el-GR" dirty="0" smtClean="0"/>
              <a:t>  </a:t>
            </a:r>
            <a:r>
              <a:rPr lang="el-GR" b="1" dirty="0"/>
              <a:t>(1,3)</a:t>
            </a:r>
          </a:p>
          <a:p>
            <a:r>
              <a:rPr lang="el-GR" dirty="0"/>
              <a:t>β) </a:t>
            </a:r>
            <a:r>
              <a:rPr lang="el-GR" b="1" dirty="0"/>
              <a:t>Ιστορία Γενικής Παιδείας </a:t>
            </a:r>
            <a:r>
              <a:rPr lang="el-GR" dirty="0"/>
              <a:t>με συντελεστή </a:t>
            </a:r>
            <a:r>
              <a:rPr lang="el-GR" dirty="0" smtClean="0"/>
              <a:t>  </a:t>
            </a:r>
            <a:r>
              <a:rPr lang="el-GR" b="1" dirty="0"/>
              <a:t>(0,7)</a:t>
            </a:r>
          </a:p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404664"/>
            <a:ext cx="79928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/>
              <a:t>Γ. </a:t>
            </a:r>
            <a:r>
              <a:rPr lang="el-GR" sz="2400" b="1" u="sng" dirty="0" smtClean="0"/>
              <a:t>  Ομάδα </a:t>
            </a:r>
            <a:r>
              <a:rPr lang="el-GR" sz="2400" b="1" u="sng" dirty="0"/>
              <a:t>Προσανατολισμού Σπουδών Οικονομίας και Πληροφορικής</a:t>
            </a:r>
            <a:endParaRPr lang="el-GR" sz="2400" dirty="0"/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r>
              <a:rPr lang="el-GR" b="1" u="sng" dirty="0"/>
              <a:t>3ο Επιστημονικό Πεδίο Επιστημών Υγείας και Ζωής</a:t>
            </a:r>
            <a:endParaRPr lang="el-GR" u="sng" dirty="0"/>
          </a:p>
          <a:p>
            <a:r>
              <a:rPr lang="el-GR" b="1" dirty="0"/>
              <a:t>α)</a:t>
            </a:r>
            <a:r>
              <a:rPr lang="el-GR" dirty="0"/>
              <a:t> </a:t>
            </a:r>
            <a:r>
              <a:rPr lang="el-GR" dirty="0" smtClean="0"/>
              <a:t>  </a:t>
            </a:r>
            <a:r>
              <a:rPr lang="el-GR" b="1" dirty="0" smtClean="0"/>
              <a:t>Βιολογία Γ.Π. </a:t>
            </a:r>
            <a:r>
              <a:rPr lang="el-GR" dirty="0"/>
              <a:t>με συντελεστή</a:t>
            </a:r>
            <a:r>
              <a:rPr lang="el-GR" b="1" dirty="0"/>
              <a:t> </a:t>
            </a:r>
            <a:r>
              <a:rPr lang="el-GR" b="1" dirty="0" smtClean="0"/>
              <a:t>  </a:t>
            </a:r>
            <a:r>
              <a:rPr lang="el-GR" b="1" dirty="0"/>
              <a:t>(0,9)</a:t>
            </a:r>
          </a:p>
          <a:p>
            <a:r>
              <a:rPr lang="el-GR" b="1" dirty="0"/>
              <a:t>β) </a:t>
            </a:r>
            <a:r>
              <a:rPr lang="el-GR" b="1" dirty="0" smtClean="0"/>
              <a:t>  Νεοελληνική </a:t>
            </a:r>
            <a:r>
              <a:rPr lang="el-GR" b="1" dirty="0"/>
              <a:t>Γλώσσα </a:t>
            </a:r>
            <a:r>
              <a:rPr lang="el-GR" dirty="0"/>
              <a:t>με </a:t>
            </a:r>
            <a:r>
              <a:rPr lang="el-GR" dirty="0" smtClean="0"/>
              <a:t> συντελεστή  </a:t>
            </a:r>
            <a:r>
              <a:rPr lang="el-GR" b="1" dirty="0" smtClean="0"/>
              <a:t>(</a:t>
            </a:r>
            <a:r>
              <a:rPr lang="el-GR" b="1" dirty="0"/>
              <a:t>0,4)</a:t>
            </a:r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r>
              <a:rPr lang="el-GR" b="1" u="sng" dirty="0"/>
              <a:t>4ο Επιστημονικό Πεδίο Επιστημών της Εκπαίδευσης</a:t>
            </a:r>
            <a:endParaRPr lang="el-GR" u="sng" dirty="0"/>
          </a:p>
          <a:p>
            <a:r>
              <a:rPr lang="el-GR" b="1" dirty="0"/>
              <a:t>α)</a:t>
            </a:r>
            <a:r>
              <a:rPr lang="el-GR" dirty="0"/>
              <a:t> </a:t>
            </a:r>
            <a:r>
              <a:rPr lang="el-GR" dirty="0" smtClean="0"/>
              <a:t>  </a:t>
            </a:r>
            <a:r>
              <a:rPr lang="el-GR" b="1" dirty="0" smtClean="0"/>
              <a:t>Νεοελληνική </a:t>
            </a:r>
            <a:r>
              <a:rPr lang="el-GR" b="1" dirty="0"/>
              <a:t>Γλώσσα </a:t>
            </a:r>
            <a:r>
              <a:rPr lang="el-GR" dirty="0"/>
              <a:t>με συντελεστή </a:t>
            </a:r>
            <a:r>
              <a:rPr lang="el-GR" dirty="0" smtClean="0"/>
              <a:t> </a:t>
            </a:r>
            <a:r>
              <a:rPr lang="el-GR" b="1" dirty="0" smtClean="0"/>
              <a:t> </a:t>
            </a:r>
            <a:r>
              <a:rPr lang="el-GR" b="1" dirty="0"/>
              <a:t>(1,3)</a:t>
            </a:r>
          </a:p>
          <a:p>
            <a:r>
              <a:rPr lang="el-GR" b="1" dirty="0"/>
              <a:t>β) </a:t>
            </a:r>
            <a:r>
              <a:rPr lang="el-GR" b="1" dirty="0" smtClean="0"/>
              <a:t>  Ιστορία </a:t>
            </a:r>
            <a:r>
              <a:rPr lang="el-GR" b="1" dirty="0"/>
              <a:t>Γενικής Παιδείας </a:t>
            </a:r>
            <a:r>
              <a:rPr lang="el-GR" dirty="0"/>
              <a:t>με συντελεστή </a:t>
            </a:r>
            <a:r>
              <a:rPr lang="el-GR" dirty="0" smtClean="0"/>
              <a:t>  </a:t>
            </a:r>
            <a:r>
              <a:rPr lang="el-GR" b="1" dirty="0" smtClean="0"/>
              <a:t> </a:t>
            </a:r>
            <a:r>
              <a:rPr lang="el-GR" b="1" dirty="0"/>
              <a:t>(0,7)</a:t>
            </a:r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r>
              <a:rPr lang="el-GR" b="1" u="sng" dirty="0"/>
              <a:t>5ο Επιστημονικό Πεδίο Επιστημών Οικονομίας και Πληροφορικής</a:t>
            </a:r>
            <a:endParaRPr lang="el-GR" u="sng" dirty="0"/>
          </a:p>
          <a:p>
            <a:r>
              <a:rPr lang="el-GR" b="1" dirty="0"/>
              <a:t>α) </a:t>
            </a:r>
            <a:r>
              <a:rPr lang="el-GR" b="1" dirty="0" smtClean="0"/>
              <a:t>  Μαθηματικά </a:t>
            </a:r>
            <a:r>
              <a:rPr lang="el-GR" b="1" dirty="0" err="1" smtClean="0"/>
              <a:t>Πρ</a:t>
            </a:r>
            <a:r>
              <a:rPr lang="el-GR" b="1" dirty="0" smtClean="0"/>
              <a:t>. </a:t>
            </a:r>
            <a:r>
              <a:rPr lang="el-GR" dirty="0"/>
              <a:t>με συντελεστή </a:t>
            </a:r>
            <a:r>
              <a:rPr lang="el-GR" dirty="0" smtClean="0"/>
              <a:t> </a:t>
            </a:r>
            <a:r>
              <a:rPr lang="el-GR" b="1" dirty="0" smtClean="0"/>
              <a:t> </a:t>
            </a:r>
            <a:r>
              <a:rPr lang="el-GR" b="1" dirty="0"/>
              <a:t>(1,3)</a:t>
            </a:r>
          </a:p>
          <a:p>
            <a:r>
              <a:rPr lang="el-GR" b="1" dirty="0"/>
              <a:t>β) </a:t>
            </a:r>
            <a:r>
              <a:rPr lang="el-GR" b="1" dirty="0" smtClean="0"/>
              <a:t>  Αρχές </a:t>
            </a:r>
            <a:r>
              <a:rPr lang="el-GR" b="1" dirty="0"/>
              <a:t>Οικονομικής Θεωρίας </a:t>
            </a:r>
            <a:r>
              <a:rPr lang="el-GR" dirty="0"/>
              <a:t>με συντελεστή </a:t>
            </a:r>
            <a:r>
              <a:rPr lang="el-GR" dirty="0" smtClean="0"/>
              <a:t> </a:t>
            </a:r>
            <a:r>
              <a:rPr lang="el-GR" b="1" dirty="0" smtClean="0"/>
              <a:t> </a:t>
            </a:r>
            <a:r>
              <a:rPr lang="el-GR" b="1" dirty="0"/>
              <a:t>(0,7)</a:t>
            </a:r>
          </a:p>
          <a:p>
            <a:r>
              <a:rPr lang="el-GR" b="1" dirty="0"/>
              <a:t/>
            </a:r>
            <a:br>
              <a:rPr lang="el-GR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45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899592" y="1340768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Για  το  νέο  σχ. Έτος  στη  Γ΄ Λυκείου  θα  υπάρχουν   </a:t>
            </a:r>
          </a:p>
          <a:p>
            <a:endParaRPr lang="el-GR" sz="2400" dirty="0"/>
          </a:p>
          <a:p>
            <a:pPr algn="ctr"/>
            <a:r>
              <a:rPr lang="el-GR" sz="2400" dirty="0" smtClean="0"/>
              <a:t> </a:t>
            </a:r>
            <a:r>
              <a:rPr lang="el-GR" sz="3200" b="1" dirty="0" smtClean="0"/>
              <a:t>(</a:t>
            </a:r>
            <a:r>
              <a:rPr lang="el-GR" sz="3200" b="1" u="sng" dirty="0" smtClean="0"/>
              <a:t>3)  </a:t>
            </a:r>
            <a:r>
              <a:rPr lang="el-GR" sz="3200" u="sng" dirty="0" smtClean="0"/>
              <a:t>Ομάδες </a:t>
            </a:r>
            <a:r>
              <a:rPr lang="el-GR" sz="3200" u="sng" dirty="0"/>
              <a:t>Προσανατολισμού (Ο.Π.) </a:t>
            </a:r>
            <a:endParaRPr lang="el-GR" sz="3200" u="sng" dirty="0" smtClean="0"/>
          </a:p>
          <a:p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   </a:t>
            </a:r>
            <a:r>
              <a:rPr lang="el-GR" sz="2800" b="1" dirty="0" smtClean="0"/>
              <a:t>Ο.Π</a:t>
            </a:r>
            <a:r>
              <a:rPr lang="el-GR" sz="2800" b="1" dirty="0"/>
              <a:t>. </a:t>
            </a:r>
            <a:r>
              <a:rPr lang="el-GR" sz="2800" b="1" dirty="0" smtClean="0"/>
              <a:t>  Ανθρωπιστικών Σπουδών</a:t>
            </a:r>
            <a:endParaRPr lang="el-GR" sz="28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 smtClean="0"/>
              <a:t>   </a:t>
            </a:r>
            <a:r>
              <a:rPr lang="el-GR" sz="2800" b="1" dirty="0" smtClean="0"/>
              <a:t>Ο.Π</a:t>
            </a:r>
            <a:r>
              <a:rPr lang="el-GR" sz="2800" b="1" dirty="0"/>
              <a:t>. </a:t>
            </a:r>
            <a:r>
              <a:rPr lang="el-GR" sz="2800" b="1" dirty="0" smtClean="0"/>
              <a:t>  Θετικών   Σπουδών</a:t>
            </a:r>
            <a:endParaRPr lang="el-GR" sz="28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 smtClean="0"/>
              <a:t>   </a:t>
            </a:r>
            <a:r>
              <a:rPr lang="el-GR" sz="2800" b="1" dirty="0" smtClean="0"/>
              <a:t>Ο.Π</a:t>
            </a:r>
            <a:r>
              <a:rPr lang="el-GR" sz="2800" b="1" dirty="0"/>
              <a:t>. </a:t>
            </a:r>
            <a:r>
              <a:rPr lang="el-GR" sz="2800" b="1" dirty="0" smtClean="0"/>
              <a:t>  Σπουδών  Οικονομίας </a:t>
            </a:r>
            <a:r>
              <a:rPr lang="el-GR" sz="2800" b="1" dirty="0"/>
              <a:t>και </a:t>
            </a:r>
            <a:r>
              <a:rPr lang="el-GR" sz="2800" b="1" dirty="0" smtClean="0"/>
              <a:t>Πληροφορικής</a:t>
            </a:r>
            <a:endParaRPr lang="en-US" sz="28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l-GR" sz="2400" dirty="0"/>
          </a:p>
          <a:p>
            <a:r>
              <a:rPr lang="el-GR" sz="2400" dirty="0"/>
              <a:t>Οι μαθητές της Γ΄ Λυκείου έχουν τη δυνατότητα να επιλέξουν </a:t>
            </a:r>
            <a:r>
              <a:rPr lang="el-GR" sz="2400" b="1" dirty="0"/>
              <a:t>μόνο μία</a:t>
            </a:r>
            <a:r>
              <a:rPr lang="el-GR" sz="2400" dirty="0"/>
              <a:t> από τις τρεις Ομάδες Προσανατολισμού.</a:t>
            </a:r>
          </a:p>
        </p:txBody>
      </p:sp>
    </p:spTree>
    <p:extLst>
      <p:ext uri="{BB962C8B-B14F-4D97-AF65-F5344CB8AC3E}">
        <p14:creationId xmlns:p14="http://schemas.microsoft.com/office/powerpoint/2010/main" val="21457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620688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b="1" dirty="0"/>
          </a:p>
          <a:p>
            <a:r>
              <a:rPr lang="el-GR" sz="2400" b="1" dirty="0"/>
              <a:t>Οι </a:t>
            </a:r>
            <a:r>
              <a:rPr lang="el-GR" sz="2400" b="1" dirty="0" smtClean="0"/>
              <a:t>σχολές </a:t>
            </a:r>
            <a:r>
              <a:rPr lang="el-GR" sz="2400" dirty="0"/>
              <a:t> </a:t>
            </a:r>
            <a:r>
              <a:rPr lang="el-GR" sz="2400" dirty="0" smtClean="0"/>
              <a:t>στο  </a:t>
            </a:r>
            <a:r>
              <a:rPr lang="el-GR" sz="2400" dirty="0"/>
              <a:t>Μηχανογραφικό Δελτίο </a:t>
            </a:r>
            <a:r>
              <a:rPr lang="el-GR" sz="2400" dirty="0" smtClean="0"/>
              <a:t> κατανέμονται  σε</a:t>
            </a:r>
            <a:r>
              <a:rPr lang="el-GR" sz="2400" dirty="0"/>
              <a:t> </a:t>
            </a:r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3200" b="1" u="sng" dirty="0"/>
              <a:t>πέντε (5) Επιστημονικά Πεδία (Ε.Π</a:t>
            </a:r>
            <a:r>
              <a:rPr lang="el-GR" sz="3200" b="1" u="sng" dirty="0" smtClean="0"/>
              <a:t>.),</a:t>
            </a:r>
            <a:r>
              <a:rPr lang="el-GR" sz="2400" dirty="0" smtClean="0"/>
              <a:t> </a:t>
            </a:r>
            <a:r>
              <a:rPr lang="el-GR" sz="2400" dirty="0"/>
              <a:t>τα εξής</a:t>
            </a:r>
            <a:r>
              <a:rPr lang="el-GR" sz="2400" dirty="0" smtClean="0"/>
              <a:t>:</a:t>
            </a:r>
            <a:endParaRPr lang="en-US" sz="2400" dirty="0" smtClean="0"/>
          </a:p>
          <a:p>
            <a:endParaRPr lang="el-G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b="1" dirty="0"/>
              <a:t>1ο Ε.Π. Ανθρωπιστικές, Νομικές και Κοινωνικές Σπουδές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b="1" dirty="0"/>
              <a:t>2ο Ε.Π. Τεχνολογικές και Θετικές Σπουδές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b="1" dirty="0"/>
              <a:t>3ο Ε.Π. Σπουδές Υγείας και Ζωής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b="1" dirty="0"/>
              <a:t>4ο Ε.Π. Παιδαγωγικές Σπουδές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b="1" dirty="0"/>
              <a:t>5ο Ε.Π. Σπουδές Οικονομίας και </a:t>
            </a:r>
            <a:r>
              <a:rPr lang="el-GR" sz="2800" b="1" dirty="0" smtClean="0"/>
              <a:t>Πληροφορικής</a:t>
            </a:r>
            <a:endParaRPr lang="en-US" sz="28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r>
              <a:rPr lang="el-GR" sz="2400" dirty="0" smtClean="0"/>
              <a:t>Κάθε </a:t>
            </a:r>
            <a:r>
              <a:rPr lang="el-GR" sz="2400" dirty="0"/>
              <a:t>Ομάδα Προσανατολισμού περιλαμβάνει </a:t>
            </a:r>
            <a:r>
              <a:rPr lang="el-GR" sz="2400" b="1" dirty="0"/>
              <a:t>τρία (3) υποχρεωτικά μαθήματα</a:t>
            </a:r>
            <a:r>
              <a:rPr lang="el-GR" sz="2400" dirty="0"/>
              <a:t> και </a:t>
            </a:r>
            <a:r>
              <a:rPr lang="el-GR" sz="2400" b="1" dirty="0"/>
              <a:t>τρία (3) μαθήματα επιλογής</a:t>
            </a:r>
            <a:r>
              <a:rPr lang="el-GR" sz="2400" b="1" dirty="0" smtClean="0"/>
              <a:t>.</a:t>
            </a:r>
          </a:p>
          <a:p>
            <a:endParaRPr lang="el-GR" sz="2000" b="1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762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404664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/>
              <a:t>Οι μαθητές θα εξετάζονται </a:t>
            </a:r>
            <a:r>
              <a:rPr lang="el-GR" sz="2400" b="1" u="sng" dirty="0" smtClean="0"/>
              <a:t> πανελλαδικά </a:t>
            </a:r>
            <a:r>
              <a:rPr lang="el-GR" sz="2400" b="1" u="sng" dirty="0"/>
              <a:t>σε 4 ή 5 </a:t>
            </a:r>
            <a:r>
              <a:rPr lang="el-GR" sz="2400" b="1" u="sng" dirty="0" smtClean="0"/>
              <a:t>μαθήματα</a:t>
            </a:r>
          </a:p>
          <a:p>
            <a:endParaRPr lang="el-GR" sz="2400" b="1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800" b="1" u="sng" dirty="0" smtClean="0"/>
              <a:t>στη  Νεοελληνική  Γλώσσα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800" b="1" u="sng" dirty="0" smtClean="0"/>
              <a:t>σε  2 μαθήματα της Ο.Π.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800" b="1" u="sng" dirty="0" smtClean="0"/>
              <a:t>Σε  ένα (1)  ή  δύο  (2)  μαθήματα επιλογής</a:t>
            </a:r>
            <a:r>
              <a:rPr lang="el-GR" sz="2400" dirty="0" smtClean="0"/>
              <a:t>   </a:t>
            </a:r>
            <a:r>
              <a:rPr lang="el-GR" sz="2800" dirty="0" smtClean="0"/>
              <a:t>τα  οποία «</a:t>
            </a:r>
            <a:r>
              <a:rPr lang="el-GR" sz="2400" dirty="0" smtClean="0"/>
              <a:t>ανοίγουν</a:t>
            </a:r>
            <a:r>
              <a:rPr lang="el-GR" sz="2400" dirty="0"/>
              <a:t>» </a:t>
            </a:r>
            <a:r>
              <a:rPr lang="el-GR" sz="2400" dirty="0" smtClean="0"/>
              <a:t> </a:t>
            </a:r>
            <a:r>
              <a:rPr lang="el-GR" sz="2400" dirty="0"/>
              <a:t>αντίστοιχα ένα ή δύο Επιστημονικά Πεδία από τα τρία Ε.Π. της Ο.Π. </a:t>
            </a:r>
            <a:r>
              <a:rPr lang="en-US" sz="2400" dirty="0"/>
              <a:t>    </a:t>
            </a:r>
            <a:endParaRPr lang="el-GR" sz="24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076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35020"/>
              </p:ext>
            </p:extLst>
          </p:nvPr>
        </p:nvGraphicFramePr>
        <p:xfrm>
          <a:off x="971600" y="188640"/>
          <a:ext cx="7344816" cy="6420988"/>
        </p:xfrm>
        <a:graphic>
          <a:graphicData uri="http://schemas.openxmlformats.org/drawingml/2006/table">
            <a:tbl>
              <a:tblPr/>
              <a:tblGrid>
                <a:gridCol w="1836204"/>
                <a:gridCol w="1836204"/>
                <a:gridCol w="1836204"/>
                <a:gridCol w="1836204"/>
              </a:tblGrid>
              <a:tr h="305709">
                <a:tc gridSpan="4">
                  <a:txBody>
                    <a:bodyPr/>
                    <a:lstStyle/>
                    <a:p>
                      <a:pPr fontAlgn="t"/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ΝΕΟ ΣΥΣΤΗΜΑ ΕΙΣΑΓΩΓΗΣ ΥΠΟΨΗΦΙΩΝ ΣΧΟΛΙΚΟΥ ΕΤΟΥΣ 2015 - 2016**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709"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l-GR" sz="2000" b="1" dirty="0">
                          <a:solidFill>
                            <a:schemeClr val="tx2"/>
                          </a:solidFill>
                          <a:effectLst/>
                        </a:rPr>
                        <a:t>ΟΜΑΔΕΣ ΠΡΟΣΑΝΑΤΟΛΙΣΜΟΥ</a:t>
                      </a:r>
                      <a:endParaRPr lang="el-GR" sz="20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8580">
                <a:tc>
                  <a:txBody>
                    <a:bodyPr/>
                    <a:lstStyle/>
                    <a:p>
                      <a:pPr fontAlgn="t"/>
                      <a:endParaRPr lang="en-US" sz="14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600" b="1" dirty="0">
                          <a:effectLst/>
                        </a:rPr>
                        <a:t>ΑΝΘΡΩΠΙΣΤΙΚΕΣ ΣΠΟΥΔΕΣ</a:t>
                      </a:r>
                      <a:endParaRPr lang="el-GR" sz="1600" dirty="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600" b="1" dirty="0">
                          <a:effectLst/>
                        </a:rPr>
                        <a:t>ΘΕΤΙΚΕΣ ΣΠΟΥΔΕΣ</a:t>
                      </a:r>
                      <a:endParaRPr lang="el-GR" sz="1600" dirty="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600" b="1" dirty="0">
                          <a:effectLst/>
                        </a:rPr>
                        <a:t>ΣΠΟΥΔΕΣ ΟΙΚΟΝΟΜΙΑΣ &amp; ΠΛΗΡΟΦΟΡΙΚΗΣ</a:t>
                      </a:r>
                      <a:endParaRPr lang="el-GR" sz="1600" dirty="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8580">
                <a:tc>
                  <a:txBody>
                    <a:bodyPr/>
                    <a:lstStyle/>
                    <a:p>
                      <a:pPr algn="ctr" fontAlgn="t"/>
                      <a:r>
                        <a:rPr lang="el-GR" sz="1800" b="1" dirty="0">
                          <a:effectLst/>
                        </a:rPr>
                        <a:t>ΕΠΙΣΤΗΜΟΝΙΚΑ ΠΕΔΙΑ</a:t>
                      </a:r>
                      <a:endParaRPr lang="el-GR" sz="1800" dirty="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Νεολ. γλώσσα</a:t>
                      </a:r>
                    </a:p>
                    <a:p>
                      <a:pPr fontAlgn="t"/>
                      <a:r>
                        <a:rPr lang="el-GR" sz="1800" dirty="0">
                          <a:effectLst/>
                        </a:rPr>
                        <a:t>Αρχαία</a:t>
                      </a:r>
                    </a:p>
                    <a:p>
                      <a:pPr fontAlgn="t"/>
                      <a:r>
                        <a:rPr lang="el-GR" sz="1800" dirty="0">
                          <a:effectLst/>
                        </a:rPr>
                        <a:t>Ιστορία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Νεολ. γλώσσα</a:t>
                      </a:r>
                    </a:p>
                    <a:p>
                      <a:pPr fontAlgn="t"/>
                      <a:r>
                        <a:rPr lang="el-GR" sz="1800" dirty="0">
                          <a:effectLst/>
                        </a:rPr>
                        <a:t>Φυσική</a:t>
                      </a:r>
                    </a:p>
                    <a:p>
                      <a:pPr fontAlgn="t"/>
                      <a:r>
                        <a:rPr lang="el-GR" sz="1800" dirty="0">
                          <a:effectLst/>
                        </a:rPr>
                        <a:t>Χημεία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Νεολ. γλώσσα</a:t>
                      </a:r>
                    </a:p>
                    <a:p>
                      <a:pPr fontAlgn="t"/>
                      <a:r>
                        <a:rPr lang="el-GR" sz="1800" dirty="0">
                          <a:effectLst/>
                        </a:rPr>
                        <a:t>Μαθηματικά</a:t>
                      </a:r>
                    </a:p>
                    <a:p>
                      <a:pPr fontAlgn="t"/>
                      <a:r>
                        <a:rPr lang="el-GR" sz="1800" dirty="0">
                          <a:effectLst/>
                        </a:rPr>
                        <a:t>Α.Ε.Π.Π.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5016">
                <a:tc>
                  <a:txBody>
                    <a:bodyPr/>
                    <a:lstStyle/>
                    <a:p>
                      <a:pPr fontAlgn="t"/>
                      <a:r>
                        <a:rPr lang="el-GR" sz="1400" b="1">
                          <a:solidFill>
                            <a:srgbClr val="9BBA1F"/>
                          </a:solidFill>
                          <a:effectLst/>
                          <a:latin typeface="inherit"/>
                        </a:rPr>
                        <a:t>1</a:t>
                      </a:r>
                    </a:p>
                    <a:p>
                      <a:pPr fontAlgn="t"/>
                      <a:r>
                        <a:rPr lang="el-GR" sz="1400" b="1">
                          <a:effectLst/>
                        </a:rPr>
                        <a:t>Ανθρωπιστικές, Νομικές και Κοινωνικές Σπουδές</a:t>
                      </a:r>
                      <a:endParaRPr lang="el-GR" sz="14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>
                          <a:effectLst/>
                        </a:rPr>
                        <a:t>Λατινικά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80">
                <a:tc>
                  <a:txBody>
                    <a:bodyPr/>
                    <a:lstStyle/>
                    <a:p>
                      <a:pPr fontAlgn="t"/>
                      <a:r>
                        <a:rPr lang="el-GR" sz="1400" b="1">
                          <a:solidFill>
                            <a:srgbClr val="9BBA1F"/>
                          </a:solidFill>
                          <a:effectLst/>
                          <a:latin typeface="inherit"/>
                        </a:rPr>
                        <a:t>2</a:t>
                      </a:r>
                    </a:p>
                    <a:p>
                      <a:pPr fontAlgn="t"/>
                      <a:r>
                        <a:rPr lang="el-GR" sz="1400" b="1">
                          <a:effectLst/>
                        </a:rPr>
                        <a:t>Τεχνολογικές και Θετικές Σπουδές</a:t>
                      </a:r>
                      <a:endParaRPr lang="el-GR" sz="14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Μαθηματικά </a:t>
                      </a:r>
                      <a:r>
                        <a:rPr lang="el-GR" sz="1800" dirty="0" smtClean="0">
                          <a:effectLst/>
                        </a:rPr>
                        <a:t> </a:t>
                      </a:r>
                      <a:r>
                        <a:rPr lang="el-GR" sz="1800" dirty="0" err="1" smtClean="0">
                          <a:effectLst/>
                        </a:rPr>
                        <a:t>Πρ</a:t>
                      </a:r>
                      <a:r>
                        <a:rPr lang="el-GR" sz="1800" dirty="0" smtClean="0">
                          <a:effectLst/>
                        </a:rPr>
                        <a:t>. </a:t>
                      </a:r>
                      <a:endParaRPr lang="el-GR" sz="1800" dirty="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dirty="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8580">
                <a:tc>
                  <a:txBody>
                    <a:bodyPr/>
                    <a:lstStyle/>
                    <a:p>
                      <a:pPr fontAlgn="t"/>
                      <a:r>
                        <a:rPr lang="el-GR" sz="1400" b="1">
                          <a:solidFill>
                            <a:srgbClr val="9BBA1F"/>
                          </a:solidFill>
                          <a:effectLst/>
                          <a:latin typeface="inherit"/>
                        </a:rPr>
                        <a:t>3</a:t>
                      </a:r>
                    </a:p>
                    <a:p>
                      <a:pPr fontAlgn="t"/>
                      <a:r>
                        <a:rPr lang="el-GR" sz="1400" b="1">
                          <a:effectLst/>
                        </a:rPr>
                        <a:t>Σπουδές Υγείας και Ζωής</a:t>
                      </a:r>
                      <a:endParaRPr lang="el-GR" sz="14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>
                          <a:effectLst/>
                        </a:rPr>
                        <a:t>Βιολογία Γ.Π.*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Βιολογία </a:t>
                      </a:r>
                      <a:r>
                        <a:rPr lang="el-GR" sz="1800" dirty="0" err="1" smtClean="0">
                          <a:effectLst/>
                        </a:rPr>
                        <a:t>Πρ</a:t>
                      </a:r>
                      <a:r>
                        <a:rPr lang="el-GR" sz="1800" dirty="0" smtClean="0">
                          <a:effectLst/>
                        </a:rPr>
                        <a:t>. </a:t>
                      </a:r>
                      <a:endParaRPr lang="el-GR" sz="1800" dirty="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Βιολογία Γ.Π.*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8580">
                <a:tc>
                  <a:txBody>
                    <a:bodyPr/>
                    <a:lstStyle/>
                    <a:p>
                      <a:pPr fontAlgn="t"/>
                      <a:r>
                        <a:rPr lang="el-GR" sz="1400" b="1">
                          <a:solidFill>
                            <a:srgbClr val="9BBA1F"/>
                          </a:solidFill>
                          <a:effectLst/>
                          <a:latin typeface="inherit"/>
                        </a:rPr>
                        <a:t>4</a:t>
                      </a:r>
                    </a:p>
                    <a:p>
                      <a:pPr fontAlgn="t"/>
                      <a:r>
                        <a:rPr lang="el-GR" sz="1400" b="1">
                          <a:effectLst/>
                        </a:rPr>
                        <a:t>Παιδαγωγικές Σπουδές</a:t>
                      </a:r>
                      <a:endParaRPr lang="el-GR" sz="14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>
                          <a:effectLst/>
                        </a:rPr>
                        <a:t>Μαθηματικά Γ.Π.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Ιστορία </a:t>
                      </a:r>
                      <a:r>
                        <a:rPr lang="el-GR" sz="1800" dirty="0" smtClean="0">
                          <a:effectLst/>
                        </a:rPr>
                        <a:t> Γ.Π</a:t>
                      </a:r>
                      <a:r>
                        <a:rPr lang="el-GR" sz="1800" dirty="0">
                          <a:effectLst/>
                        </a:rPr>
                        <a:t>.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Ιστορία Γ.Π.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8580">
                <a:tc>
                  <a:txBody>
                    <a:bodyPr/>
                    <a:lstStyle/>
                    <a:p>
                      <a:pPr fontAlgn="t"/>
                      <a:r>
                        <a:rPr lang="el-GR" sz="1400" b="1">
                          <a:solidFill>
                            <a:srgbClr val="9BBA1F"/>
                          </a:solidFill>
                          <a:effectLst/>
                          <a:latin typeface="inherit"/>
                        </a:rPr>
                        <a:t>5</a:t>
                      </a:r>
                    </a:p>
                    <a:p>
                      <a:pPr fontAlgn="t"/>
                      <a:r>
                        <a:rPr lang="el-GR" sz="1400" b="1">
                          <a:effectLst/>
                        </a:rPr>
                        <a:t>Σπουδές Οικονομίας και Πληροφορικής</a:t>
                      </a:r>
                      <a:endParaRPr lang="el-GR" sz="14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>
                        <a:effectLst/>
                      </a:endParaRP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1800" dirty="0">
                          <a:effectLst/>
                        </a:rPr>
                        <a:t>Α.Ο.Θ.</a:t>
                      </a:r>
                    </a:p>
                  </a:txBody>
                  <a:tcPr marL="50288" marR="50288" marT="50288" marB="5028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8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05236" y="548680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Διδασκόμενα Μαθήματα Ομάδας Προσανατολισμού </a:t>
            </a:r>
            <a:r>
              <a:rPr lang="el-GR" sz="2800" b="1" u="sng" dirty="0"/>
              <a:t>ΑΝΡΩΠΙΣΤΙΚΩΝ </a:t>
            </a:r>
            <a:r>
              <a:rPr lang="el-GR" sz="2800" b="1" u="sng" dirty="0" smtClean="0"/>
              <a:t>ΣΠΟΥΔΩΝ</a:t>
            </a:r>
            <a:endParaRPr lang="en-US" sz="2800" b="1" u="sng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 smtClean="0"/>
              <a:t>1</a:t>
            </a:r>
            <a:r>
              <a:rPr lang="el-GR" sz="2400" dirty="0"/>
              <a:t>. Αρχαία Ελληνικά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2. Ιστορία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3. Λατινικά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4. Λογοτεχνία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5. </a:t>
            </a:r>
            <a:r>
              <a:rPr lang="el-GR" sz="2400" dirty="0" smtClean="0"/>
              <a:t>Κοινωνιολογία</a:t>
            </a:r>
          </a:p>
          <a:p>
            <a:endParaRPr lang="el-GR" sz="2000" dirty="0"/>
          </a:p>
          <a:p>
            <a:r>
              <a:rPr lang="el-GR" sz="2400" dirty="0" err="1"/>
              <a:t>To</a:t>
            </a:r>
            <a:r>
              <a:rPr lang="el-GR" sz="2400" dirty="0"/>
              <a:t> ωρολόγιο πρόγραμμα των μαθημάτων προσανατολισμού </a:t>
            </a:r>
            <a:r>
              <a:rPr lang="el-GR" sz="2400" dirty="0" smtClean="0"/>
              <a:t>υλοποιείται </a:t>
            </a:r>
            <a:r>
              <a:rPr lang="el-GR" sz="2400" dirty="0"/>
              <a:t>σε 15 ώρες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800" b="1" u="sng" dirty="0"/>
              <a:t>Δεν</a:t>
            </a:r>
            <a:r>
              <a:rPr lang="el-GR" sz="2400" dirty="0"/>
              <a:t> είναι και τα 5 μαθήματα πανελλαδικώς εξεταζόμενα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400" dirty="0"/>
              <a:t>Ο μαθητής επιλέγει εάν θα δώσει 4 ή 5 μαθήματα πανελλαδικά ώστε να επιλέξει σχολές από 1 ή 2 επιστημονικά πεδία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864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404664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Διδασκόμενα Μαθήματα Ομάδας Προσανατολισμού </a:t>
            </a:r>
            <a:r>
              <a:rPr lang="el-GR" sz="2800" b="1" u="sng" dirty="0"/>
              <a:t>ΘΕΤΙΚΩΝ </a:t>
            </a:r>
            <a:r>
              <a:rPr lang="el-GR" sz="2800" b="1" u="sng" dirty="0" smtClean="0"/>
              <a:t>ΣΠΟΥΔΩΝ</a:t>
            </a:r>
            <a:endParaRPr lang="en-US" sz="2800" b="1" u="sng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 smtClean="0"/>
              <a:t>1</a:t>
            </a:r>
            <a:r>
              <a:rPr lang="el-GR" sz="2400" dirty="0"/>
              <a:t>. Μαθηματικά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2. Φυσική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3. Χημεία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4. Βιολογία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/>
              <a:t>5. Α.Ε.Π.Π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000" dirty="0"/>
          </a:p>
          <a:p>
            <a:r>
              <a:rPr lang="el-GR" sz="2400" dirty="0" err="1"/>
              <a:t>To</a:t>
            </a:r>
            <a:r>
              <a:rPr lang="el-GR" sz="2400" dirty="0"/>
              <a:t> ωρολόγιο πρόγραμμα των μαθημάτων προσανατολισμού θα υλοποιείται σε 15 ώρες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400" b="1" u="sng" dirty="0"/>
              <a:t>Δεν</a:t>
            </a:r>
            <a:r>
              <a:rPr lang="el-GR" sz="2400" dirty="0"/>
              <a:t> είναι και τα 5 μαθήματα πανελλαδικώς εξεταζόμενα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400" dirty="0"/>
              <a:t>Ο μαθητής επιλέγει εάν θα δώσει 4 ή 5 μαθήματα πανελλαδικά ώστε να επιλέξει σχολές από 1 ή 2 επιστημονικά πεδία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54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95536" y="206433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Διδασκόμενα Μαθήματα Ομάδας Προσανατολισμού </a:t>
            </a:r>
            <a:r>
              <a:rPr lang="el-GR" sz="2800" b="1" u="sng" dirty="0"/>
              <a:t>ΣΠΟΥΔΩΝ ΟΙΚΟΝΟΜΙΑΣ ΚΑΙ </a:t>
            </a:r>
            <a:r>
              <a:rPr lang="el-GR" sz="2800" b="1" u="sng" dirty="0" smtClean="0"/>
              <a:t>ΠΛΗΡΟΦΟΡΙΚΗΣ</a:t>
            </a:r>
            <a:endParaRPr lang="en-US" sz="2800" b="1" u="sng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000" dirty="0" smtClean="0"/>
              <a:t>1. </a:t>
            </a:r>
            <a:r>
              <a:rPr lang="el-GR" sz="2400" dirty="0"/>
              <a:t>Μαθηματικά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dirty="0"/>
              <a:t>2. Α.Ο.Θ.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dirty="0"/>
              <a:t>3. Ιστορία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dirty="0"/>
              <a:t>4. Α.Ε.Π.Π.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dirty="0"/>
              <a:t>5. </a:t>
            </a:r>
            <a:r>
              <a:rPr lang="el-GR" sz="2400" dirty="0" smtClean="0"/>
              <a:t>Κοινωνιολογία</a:t>
            </a:r>
            <a:endParaRPr lang="en-US" sz="2400" dirty="0" smtClean="0"/>
          </a:p>
          <a:p>
            <a:endParaRPr lang="el-GR" sz="2000" dirty="0"/>
          </a:p>
          <a:p>
            <a:r>
              <a:rPr lang="el-GR" sz="2400" dirty="0" err="1"/>
              <a:t>To</a:t>
            </a:r>
            <a:r>
              <a:rPr lang="el-GR" sz="2400" dirty="0"/>
              <a:t> ωρολόγιο πρόγραμμα των μαθημάτων προσανατολισμού θα υλοποιείται σε 15 ώρες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400" b="1" u="sng" dirty="0"/>
              <a:t>Δεν</a:t>
            </a:r>
            <a:r>
              <a:rPr lang="el-GR" sz="2400" dirty="0"/>
              <a:t> είναι και τα 5 μαθήματα πανελλαδικώς εξεταζόμενα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400" dirty="0"/>
              <a:t>Ο μαθητής επιλέγει εάν θα δώσει 4 ή 5 μαθήματα πανελλαδικά ώστε να επιλέξει σχολές από 1 ή 2 επιστημονικά πεδία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99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7774" y="116632"/>
            <a:ext cx="806489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u="sng" dirty="0"/>
              <a:t>1o Επιστημονικό Πεδίο: 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Ανθρωπιστικές</a:t>
            </a:r>
            <a:r>
              <a:rPr lang="el-GR" sz="2000" b="1" dirty="0"/>
              <a:t>, Νομικές και κοινωνικές επιστήμες.</a:t>
            </a:r>
          </a:p>
          <a:p>
            <a:r>
              <a:rPr lang="el-GR" sz="2000" b="1" dirty="0"/>
              <a:t>Σχολές &amp; Τμήματα:</a:t>
            </a:r>
            <a:r>
              <a:rPr lang="el-GR" sz="2000" dirty="0"/>
              <a:t> Νομικής, Ψυχολογίας, Φιλολογίας, Ιστορίας-Αρχαιολογίας, Πολιτικών Επιστημών, Δημόσιας Διοίκησης, Μέσων Μαζικής Ενημέρωσης, Θεολογίας, Ξένων Γλωσσών, Κοινωνιολογίας κ.λπ.</a:t>
            </a:r>
          </a:p>
          <a:p>
            <a:r>
              <a:rPr lang="el-GR" sz="2000" b="1" u="sng" dirty="0"/>
              <a:t>2o Επιστημονικό Πεδίο: 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Θετικές </a:t>
            </a:r>
            <a:r>
              <a:rPr lang="el-GR" sz="2000" b="1" dirty="0"/>
              <a:t>και Τεχνολογικές επιστήμες.</a:t>
            </a:r>
          </a:p>
          <a:p>
            <a:r>
              <a:rPr lang="el-GR" sz="2000" b="1" dirty="0"/>
              <a:t>Σχολές &amp; Τμήματα:</a:t>
            </a:r>
            <a:r>
              <a:rPr lang="el-GR" sz="2000" dirty="0"/>
              <a:t> Ηλεκτρολόγων, Μηχανολόγων, Πολιτικών, Αρχιτεκτόνων, Χημικών Μηχανικών, Επιστήμης Υλικών, Ηλεκτρολογίας, Μηχανολογίας κ.λπ. καθώς και Μαθηματικών, Φυσικής, Πληροφορικής, Χημείας κ.λπ.</a:t>
            </a:r>
          </a:p>
          <a:p>
            <a:r>
              <a:rPr lang="el-GR" sz="2000" b="1" u="sng" dirty="0"/>
              <a:t>3o Επιστημονικό </a:t>
            </a:r>
            <a:r>
              <a:rPr lang="el-GR" sz="2000" b="1" u="sng" dirty="0" smtClean="0"/>
              <a:t>Πεδίο:   </a:t>
            </a:r>
            <a:r>
              <a:rPr lang="el-GR" sz="2000" b="1" dirty="0" smtClean="0"/>
              <a:t>Επιστήμες </a:t>
            </a:r>
            <a:r>
              <a:rPr lang="el-GR" sz="2000" b="1" dirty="0"/>
              <a:t>Υγείας &amp; Ζωής.</a:t>
            </a:r>
          </a:p>
          <a:p>
            <a:r>
              <a:rPr lang="el-GR" sz="2000" b="1" dirty="0"/>
              <a:t>Σχολές &amp; Τμήματα:</a:t>
            </a:r>
            <a:r>
              <a:rPr lang="el-GR" sz="2000" dirty="0"/>
              <a:t> Ιατρικής, Οδοντιατρικής, Κτηνιατρικής, Φαρμακευτικής, Βιολογίας, Διατροφής &amp; </a:t>
            </a:r>
            <a:r>
              <a:rPr lang="el-GR" sz="2000" dirty="0" err="1"/>
              <a:t>Διαιτολογίας</a:t>
            </a:r>
            <a:r>
              <a:rPr lang="el-GR" sz="2000" dirty="0"/>
              <a:t>, Βιοτεχνολογίας, Νοσηλευτικής, </a:t>
            </a:r>
            <a:r>
              <a:rPr lang="el-GR" sz="2000" dirty="0" err="1"/>
              <a:t>Λογοθεραπείας</a:t>
            </a:r>
            <a:r>
              <a:rPr lang="el-GR" sz="2000" dirty="0"/>
              <a:t>, Φυσικοθεραπείας, Γεωπονίας κ.λπ.</a:t>
            </a:r>
          </a:p>
          <a:p>
            <a:r>
              <a:rPr lang="el-GR" sz="2000" b="1" u="sng" dirty="0"/>
              <a:t>4o Επιστημονικό Πεδίο:</a:t>
            </a:r>
            <a:r>
              <a:rPr lang="el-GR" sz="2000" b="1" dirty="0"/>
              <a:t> </a:t>
            </a:r>
            <a:r>
              <a:rPr lang="el-GR" sz="2000" b="1" dirty="0" smtClean="0"/>
              <a:t>  Παιδαγωγικές </a:t>
            </a:r>
            <a:r>
              <a:rPr lang="el-GR" sz="2000" b="1" dirty="0"/>
              <a:t>Επιστήμες.</a:t>
            </a:r>
          </a:p>
          <a:p>
            <a:r>
              <a:rPr lang="el-GR" sz="2000" b="1" dirty="0"/>
              <a:t>Σχολές &amp; Τμήματα:</a:t>
            </a:r>
            <a:r>
              <a:rPr lang="el-GR" sz="2000" dirty="0"/>
              <a:t> Παιδαγωγικών Δημοτικής Εκπαίδευσης και Προσχολικής Ηλικίας, (Δασκάλων και Νηπιαγωγών), Ειδικής Αγωγής, Τ.Ε.ΦΑΑ (Γυμναστική Ακαδημία), κ.λπ.</a:t>
            </a:r>
          </a:p>
          <a:p>
            <a:r>
              <a:rPr lang="el-GR" sz="2000" b="1" u="sng" dirty="0"/>
              <a:t>5o Επιστημονικό Πεδίο: </a:t>
            </a:r>
            <a:r>
              <a:rPr lang="el-GR" sz="2000" b="1" dirty="0" smtClean="0"/>
              <a:t>  Επιστήμες </a:t>
            </a:r>
            <a:r>
              <a:rPr lang="el-GR" sz="2000" b="1" dirty="0"/>
              <a:t>Οικονομίας &amp; Πληροφορικής.</a:t>
            </a:r>
          </a:p>
          <a:p>
            <a:r>
              <a:rPr lang="el-GR" sz="2000" b="1" dirty="0"/>
              <a:t>Σχολές &amp; Τμήματα:</a:t>
            </a:r>
            <a:r>
              <a:rPr lang="el-GR" sz="2000" dirty="0"/>
              <a:t> Οικονομικών Χρηματοοικονομικών, Ναυτιλιακών, Οργάνωσης &amp; Διοίκησης Επιχειρήσεων, Λογιστικής κ.λπ. καθώς και Πληροφορικής, Μηχανικών Πληροφορικής και Τηλεπικοινωνιών κ.λπ.</a:t>
            </a:r>
          </a:p>
          <a:p>
            <a:r>
              <a:rPr lang="el-GR" sz="2000" dirty="0"/>
              <a:t/>
            </a:r>
            <a:br>
              <a:rPr lang="el-G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01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340</Words>
  <Application>Microsoft Office PowerPoint</Application>
  <PresentationFormat>Προβολή στην οθόνη (4:3)</PresentationFormat>
  <Paragraphs>151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      9ο  ΓΕΛ  Ιωαννίνων                     Σχολικό έτος : 2015-2016   Γ’   Λυκείου  Δομή Ωρολογίου Προγράμματος -        Ομάδες Προσανατολισμού – Επιστημονικά  Πεδία –  Μαθήματα  Επιλογής    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Akis</dc:creator>
  <cp:lastModifiedBy>Kleandros Papadopoulos</cp:lastModifiedBy>
  <cp:revision>12</cp:revision>
  <dcterms:created xsi:type="dcterms:W3CDTF">2015-06-08T15:04:14Z</dcterms:created>
  <dcterms:modified xsi:type="dcterms:W3CDTF">2015-06-08T19:54:01Z</dcterms:modified>
</cp:coreProperties>
</file>